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97" r:id="rId3"/>
    <p:sldId id="307" r:id="rId4"/>
    <p:sldId id="298" r:id="rId5"/>
    <p:sldId id="299" r:id="rId6"/>
    <p:sldId id="301" r:id="rId7"/>
    <p:sldId id="308" r:id="rId8"/>
    <p:sldId id="305" r:id="rId9"/>
    <p:sldId id="304" r:id="rId10"/>
    <p:sldId id="306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Medium" panose="00000600000000000000" pitchFamily="2" charset="0"/>
      <p:regular r:id="rId23"/>
      <p:italic r:id="rId24"/>
    </p:embeddedFont>
    <p:embeddedFont>
      <p:font typeface="Montserrat SemiBold" panose="00000700000000000000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EB69F-397D-4AB4-B82C-05285F113BF5}" v="1049" dt="2024-10-06T08:12:00.803"/>
    <p1510:client id="{6877EDA0-9127-4501-835E-FA8CA516F760}" v="1" dt="2024-10-05T22:24:25.952"/>
    <p1510:client id="{756D6889-5232-431D-A495-45898D21C6CE}" v="3276" dt="2024-10-05T21:40:52.894"/>
    <p1510:client id="{ACB6A4AA-E45D-46A1-8BF7-1B09ED8E1064}" v="27" dt="2024-10-06T10:13:16.216"/>
    <p1510:client id="{B80D07A1-C2D5-4B34-8997-D90E0E2FF15B}" v="5" dt="2024-10-06T07:33:15.702"/>
    <p1510:client id="{C9F73406-BF28-4312-8B9A-164F69364E84}" v="630" dt="2024-10-06T09:45:47.206"/>
    <p1510:client id="{F1F18242-08E5-42E9-8EF7-14649850ADBF}" v="52" dt="2024-10-05T17:06:17.770"/>
  </p1510:revLst>
</p1510:revInfo>
</file>

<file path=ppt/tableStyles.xml><?xml version="1.0" encoding="utf-8"?>
<a:tblStyleLst xmlns:a="http://schemas.openxmlformats.org/drawingml/2006/main" def="{DA1C38DB-E598-41CB-A99A-0BBEBF2D6936}">
  <a:tblStyle styleId="{DA1C38DB-E598-41CB-A99A-0BBEBF2D69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A7517F-0E16-4205-8169-95656C8AF5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3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1354" y="0"/>
            <a:ext cx="9141289" cy="514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72250"/>
            <a:ext cx="5399100" cy="22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633175" y="3686153"/>
            <a:ext cx="17976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 rot="10800000" flipH="1">
            <a:off x="1354" y="0"/>
            <a:ext cx="9141289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608350" y="638250"/>
            <a:ext cx="3927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2608350" y="1234600"/>
            <a:ext cx="39273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713225" y="2141900"/>
            <a:ext cx="1878900" cy="24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4" name="Google Shape;74;p15"/>
          <p:cNvSpPr>
            <a:spLocks noGrp="1"/>
          </p:cNvSpPr>
          <p:nvPr>
            <p:ph type="pic" idx="3"/>
          </p:nvPr>
        </p:nvSpPr>
        <p:spPr>
          <a:xfrm>
            <a:off x="2659442" y="2141900"/>
            <a:ext cx="1878900" cy="24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5" name="Google Shape;75;p15"/>
          <p:cNvSpPr>
            <a:spLocks noGrp="1"/>
          </p:cNvSpPr>
          <p:nvPr>
            <p:ph type="pic" idx="4"/>
          </p:nvPr>
        </p:nvSpPr>
        <p:spPr>
          <a:xfrm>
            <a:off x="4605658" y="2141900"/>
            <a:ext cx="1878900" cy="24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6" name="Google Shape;76;p15"/>
          <p:cNvSpPr>
            <a:spLocks noGrp="1"/>
          </p:cNvSpPr>
          <p:nvPr>
            <p:ph type="pic" idx="5"/>
          </p:nvPr>
        </p:nvSpPr>
        <p:spPr>
          <a:xfrm>
            <a:off x="6551875" y="2141900"/>
            <a:ext cx="1878900" cy="24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 flipH="1">
            <a:off x="1354" y="0"/>
            <a:ext cx="9141289" cy="51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001574" y="165942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4828026" y="165942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1001574" y="3320000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828026" y="3320000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1001575" y="1090375"/>
            <a:ext cx="33144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1001575" y="2751075"/>
            <a:ext cx="33144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7"/>
          </p:nvPr>
        </p:nvSpPr>
        <p:spPr>
          <a:xfrm>
            <a:off x="4827999" y="1090375"/>
            <a:ext cx="33144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8"/>
          </p:nvPr>
        </p:nvSpPr>
        <p:spPr>
          <a:xfrm>
            <a:off x="4827999" y="2751075"/>
            <a:ext cx="33144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 rot="10800000">
            <a:off x="1354" y="0"/>
            <a:ext cx="9141289" cy="513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2">
            <a:alphaModFix/>
          </a:blip>
          <a:srcRect t="69" b="79"/>
          <a:stretch/>
        </p:blipFill>
        <p:spPr>
          <a:xfrm rot="10800000">
            <a:off x="1354" y="0"/>
            <a:ext cx="9141289" cy="513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69" b="79"/>
          <a:stretch/>
        </p:blipFill>
        <p:spPr>
          <a:xfrm flipH="1">
            <a:off x="1354" y="0"/>
            <a:ext cx="9141289" cy="513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60675" y="2856450"/>
            <a:ext cx="4970100" cy="16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956275" y="918275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 rot="10800000" flipH="1">
            <a:off x="1354" y="0"/>
            <a:ext cx="9141289" cy="51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 rot="10800000">
            <a:off x="1354" y="0"/>
            <a:ext cx="9141289" cy="51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23250" y="2726550"/>
            <a:ext cx="28875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333225" y="2726550"/>
            <a:ext cx="28875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333225" y="2220875"/>
            <a:ext cx="288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23252" y="2220875"/>
            <a:ext cx="288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 flipH="1">
            <a:off x="1354" y="0"/>
            <a:ext cx="9141289" cy="513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99400" y="8788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99400" y="19663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69" b="79"/>
          <a:stretch/>
        </p:blipFill>
        <p:spPr>
          <a:xfrm>
            <a:off x="1354" y="0"/>
            <a:ext cx="9141289" cy="513436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 flipH="1">
            <a:off x="1354" y="0"/>
            <a:ext cx="9141289" cy="51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1354" y="0"/>
            <a:ext cx="9141289" cy="513740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305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98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6305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3298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6305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3298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21849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306000" y="21849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892000" y="21849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20000" y="3853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306000" y="3853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892000" y="3853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5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402201" y="921039"/>
            <a:ext cx="5933952" cy="2744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AOS – Atlas for </a:t>
            </a:r>
            <a:r>
              <a:rPr lang="en-US" sz="5400" dirty="0"/>
              <a:t>Oceans</a:t>
            </a:r>
            <a:r>
              <a:rPr lang="en-US" sz="54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and </a:t>
            </a:r>
            <a:r>
              <a:rPr lang="en-US" sz="5400" dirty="0"/>
              <a:t>Seas</a:t>
            </a:r>
            <a:endParaRPr lang="en-US" sz="47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5" name="Google Shape;155;p30"/>
          <p:cNvCxnSpPr>
            <a:stCxn id="156" idx="2"/>
          </p:cNvCxnSpPr>
          <p:nvPr/>
        </p:nvCxnSpPr>
        <p:spPr>
          <a:xfrm rot="10800000">
            <a:off x="-24475" y="3984938"/>
            <a:ext cx="613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30"/>
          <p:cNvSpPr/>
          <p:nvPr/>
        </p:nvSpPr>
        <p:spPr>
          <a:xfrm>
            <a:off x="6112325" y="3761138"/>
            <a:ext cx="447600" cy="4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96EA8-4376-339B-1196-0533B23B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33" y="1433979"/>
            <a:ext cx="2503905" cy="2530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D15DA-FADF-0CDD-E8C0-028B1C344B3A}"/>
              </a:ext>
            </a:extLst>
          </p:cNvPr>
          <p:cNvSpPr txBox="1"/>
          <p:nvPr/>
        </p:nvSpPr>
        <p:spPr>
          <a:xfrm>
            <a:off x="402201" y="4150856"/>
            <a:ext cx="4319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chemeClr val="tx1"/>
                </a:solidFill>
                <a:effectLst/>
                <a:latin typeface="Montserrat SemiBold" panose="00000700000000000000" pitchFamily="2" charset="-52"/>
              </a:rPr>
              <a:t>Science Simplified, Knowledge Amplified</a:t>
            </a:r>
            <a:endParaRPr lang="bg-BG" i="1">
              <a:solidFill>
                <a:schemeClr val="tx1"/>
              </a:solidFill>
              <a:latin typeface="Montserrat SemiBold" panose="00000700000000000000" pitchFamily="2" charset="-52"/>
            </a:endParaRPr>
          </a:p>
        </p:txBody>
      </p:sp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9EE933DE-7CCE-FC54-ACA9-8AFA2C7C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771" y="1981"/>
            <a:ext cx="820371" cy="813717"/>
          </a:xfrm>
          <a:prstGeom prst="rect">
            <a:avLst/>
          </a:prstGeom>
        </p:spPr>
      </p:pic>
      <p:pic>
        <p:nvPicPr>
          <p:cNvPr id="7" name="Picture 6" descr="A logo with stars and words&#10;&#10;Description automatically generated">
            <a:extLst>
              <a:ext uri="{FF2B5EF4-FFF2-40B4-BE49-F238E27FC236}">
                <a16:creationId xmlns:a16="http://schemas.microsoft.com/office/drawing/2014/main" id="{B1D455CF-5059-C593-B239-F24808777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48" y="-2083"/>
            <a:ext cx="816008" cy="8203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BF92-0185-FEBB-DF47-B5F4CDD4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317" y="1025011"/>
            <a:ext cx="6676316" cy="2258400"/>
          </a:xfrm>
        </p:spPr>
        <p:txBody>
          <a:bodyPr/>
          <a:lstStyle/>
          <a:p>
            <a:r>
              <a:rPr lang="bg-BG"/>
              <a:t>Благодарим за вниманието!</a:t>
            </a:r>
          </a:p>
        </p:txBody>
      </p:sp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48840AB5-57B2-0A1B-7D69-53672B62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19" y="3670925"/>
            <a:ext cx="1125752" cy="1132185"/>
          </a:xfrm>
          <a:prstGeom prst="rect">
            <a:avLst/>
          </a:prstGeom>
        </p:spPr>
      </p:pic>
      <p:pic>
        <p:nvPicPr>
          <p:cNvPr id="6" name="Picture 5" descr="A logo with stars and words&#10;&#10;Description automatically generated">
            <a:extLst>
              <a:ext uri="{FF2B5EF4-FFF2-40B4-BE49-F238E27FC236}">
                <a16:creationId xmlns:a16="http://schemas.microsoft.com/office/drawing/2014/main" id="{F5AC95EC-BC14-6DF6-71EC-1DBF4A3E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60" y="3710486"/>
            <a:ext cx="1125752" cy="1125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759E0-4DB6-319C-6FE2-906C58CC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78" y="3733616"/>
            <a:ext cx="1006805" cy="1006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857333-C1B1-434C-6FEF-D900884B4E89}"/>
              </a:ext>
            </a:extLst>
          </p:cNvPr>
          <p:cNvSpPr/>
          <p:nvPr/>
        </p:nvSpPr>
        <p:spPr>
          <a:xfrm flipV="1">
            <a:off x="5032917" y="4869366"/>
            <a:ext cx="4111083" cy="45719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47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B249-9517-C667-F969-10199AA6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41" y="210301"/>
            <a:ext cx="8724156" cy="819417"/>
          </a:xfrm>
        </p:spPr>
        <p:txBody>
          <a:bodyPr/>
          <a:lstStyle/>
          <a:p>
            <a:r>
              <a:rPr lang="bg-BG" sz="4000" i="1"/>
              <a:t>Запознайте се с отбора ни</a:t>
            </a:r>
          </a:p>
        </p:txBody>
      </p:sp>
      <p:pic>
        <p:nvPicPr>
          <p:cNvPr id="9" name="Picture Placeholder 8" descr="A child holding a dog in a car&#10;&#10;Description automatically generated">
            <a:extLst>
              <a:ext uri="{FF2B5EF4-FFF2-40B4-BE49-F238E27FC236}">
                <a16:creationId xmlns:a16="http://schemas.microsoft.com/office/drawing/2014/main" id="{A2C49390-F0E7-97CD-213D-2C77A66D17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64" r="2664"/>
          <a:stretch>
            <a:fillRect/>
          </a:stretch>
        </p:blipFill>
        <p:spPr>
          <a:xfrm>
            <a:off x="414045" y="1414092"/>
            <a:ext cx="1703784" cy="2202977"/>
          </a:xfrm>
        </p:spPr>
      </p:pic>
      <p:pic>
        <p:nvPicPr>
          <p:cNvPr id="11" name="Picture Placeholder 10" descr="A person in a black shirt&#10;&#10;Description automatically generated">
            <a:extLst>
              <a:ext uri="{FF2B5EF4-FFF2-40B4-BE49-F238E27FC236}">
                <a16:creationId xmlns:a16="http://schemas.microsoft.com/office/drawing/2014/main" id="{C436E6DE-F428-1B45-778E-FB1E2228CED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510" b="1510"/>
          <a:stretch>
            <a:fillRect/>
          </a:stretch>
        </p:blipFill>
        <p:spPr>
          <a:xfrm>
            <a:off x="2547367" y="1414092"/>
            <a:ext cx="1703784" cy="2202977"/>
          </a:xfrm>
        </p:spPr>
      </p:pic>
      <p:pic>
        <p:nvPicPr>
          <p:cNvPr id="19" name="Picture Placeholder 18" descr="A person standing on a wet street&#10;&#10;Description automatically generated">
            <a:extLst>
              <a:ext uri="{FF2B5EF4-FFF2-40B4-BE49-F238E27FC236}">
                <a16:creationId xmlns:a16="http://schemas.microsoft.com/office/drawing/2014/main" id="{A88CD85D-1243-45B6-7092-8D51CC68A7F2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l="11614" r="11614"/>
          <a:stretch>
            <a:fillRect/>
          </a:stretch>
        </p:blipFill>
        <p:spPr>
          <a:xfrm>
            <a:off x="4697255" y="1414092"/>
            <a:ext cx="1749200" cy="2261699"/>
          </a:xfrm>
          <a:prstGeom prst="roundRect">
            <a:avLst>
              <a:gd name="adj" fmla="val 21342"/>
            </a:avLst>
          </a:prstGeom>
        </p:spPr>
      </p:pic>
      <p:pic>
        <p:nvPicPr>
          <p:cNvPr id="17" name="Picture Placeholder 16" descr="A person taking a selfie&#10;&#10;Description automatically generated">
            <a:extLst>
              <a:ext uri="{FF2B5EF4-FFF2-40B4-BE49-F238E27FC236}">
                <a16:creationId xmlns:a16="http://schemas.microsoft.com/office/drawing/2014/main" id="{FC5A1384-98A7-4827-4A42-31E37D7F74F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5"/>
          <a:srcRect l="14053" r="14053"/>
          <a:stretch>
            <a:fillRect/>
          </a:stretch>
        </p:blipFill>
        <p:spPr>
          <a:xfrm>
            <a:off x="6931059" y="1414092"/>
            <a:ext cx="1749200" cy="2261699"/>
          </a:xfr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8B9406-9FB7-E578-8713-31A6E822D41C}"/>
              </a:ext>
            </a:extLst>
          </p:cNvPr>
          <p:cNvSpPr/>
          <p:nvPr/>
        </p:nvSpPr>
        <p:spPr>
          <a:xfrm>
            <a:off x="268678" y="4053645"/>
            <a:ext cx="1994515" cy="423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solidFill>
                  <a:schemeClr val="tx1"/>
                </a:solidFill>
              </a:rPr>
              <a:t>Ивана Стоянова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89B6F1-542B-D4AA-078F-8476E0672774}"/>
              </a:ext>
            </a:extLst>
          </p:cNvPr>
          <p:cNvSpPr/>
          <p:nvPr/>
        </p:nvSpPr>
        <p:spPr>
          <a:xfrm>
            <a:off x="2397406" y="4061718"/>
            <a:ext cx="2003706" cy="423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solidFill>
                  <a:schemeClr val="tx1"/>
                </a:solidFill>
              </a:rPr>
              <a:t>Валентин Митев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93A0CB5-1C87-C87C-D305-59F4F78E062C}"/>
              </a:ext>
            </a:extLst>
          </p:cNvPr>
          <p:cNvSpPr/>
          <p:nvPr/>
        </p:nvSpPr>
        <p:spPr>
          <a:xfrm>
            <a:off x="4569652" y="4064372"/>
            <a:ext cx="2003707" cy="423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solidFill>
                  <a:schemeClr val="tx1"/>
                </a:solidFill>
              </a:rPr>
              <a:t>Мария Хаджиилиева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BD89E4-2089-FC46-D437-C8A745A2E6FB}"/>
              </a:ext>
            </a:extLst>
          </p:cNvPr>
          <p:cNvSpPr/>
          <p:nvPr/>
        </p:nvSpPr>
        <p:spPr>
          <a:xfrm>
            <a:off x="6803805" y="4061750"/>
            <a:ext cx="2003707" cy="423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solidFill>
                  <a:schemeClr val="tx1"/>
                </a:solidFill>
              </a:rPr>
              <a:t>Камен Колев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404A5-0B08-BEA1-147B-B0FA6D04A623}"/>
              </a:ext>
            </a:extLst>
          </p:cNvPr>
          <p:cNvCxnSpPr/>
          <p:nvPr/>
        </p:nvCxnSpPr>
        <p:spPr>
          <a:xfrm>
            <a:off x="1778735" y="1017931"/>
            <a:ext cx="5585791" cy="2816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51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 idx="2"/>
          </p:nvPr>
        </p:nvSpPr>
        <p:spPr>
          <a:xfrm>
            <a:off x="6956275" y="91827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2" name="Google Shape;202;p34"/>
          <p:cNvCxnSpPr>
            <a:stCxn id="203" idx="2"/>
          </p:cNvCxnSpPr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574AF-3DAB-E190-4787-2D177706EB49}"/>
              </a:ext>
            </a:extLst>
          </p:cNvPr>
          <p:cNvSpPr txBox="1"/>
          <p:nvPr/>
        </p:nvSpPr>
        <p:spPr>
          <a:xfrm>
            <a:off x="123513" y="341070"/>
            <a:ext cx="81693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i="1" err="1">
                <a:solidFill>
                  <a:schemeClr val="tx1"/>
                </a:solidFill>
                <a:latin typeface="Montserrat ExtraBold" panose="00000900000000000000" pitchFamily="2" charset="-52"/>
              </a:rPr>
              <a:t>Какъв</a:t>
            </a:r>
            <a:r>
              <a:rPr lang="en-US" sz="4400" i="1">
                <a:solidFill>
                  <a:schemeClr val="tx1"/>
                </a:solidFill>
                <a:latin typeface="Montserrat ExtraBold" panose="00000900000000000000" pitchFamily="2" charset="-52"/>
              </a:rPr>
              <a:t> е </a:t>
            </a:r>
            <a:r>
              <a:rPr lang="en-US" sz="4400" i="1" err="1">
                <a:solidFill>
                  <a:schemeClr val="tx1"/>
                </a:solidFill>
                <a:latin typeface="Montserrat ExtraBold" panose="00000900000000000000" pitchFamily="2" charset="-52"/>
              </a:rPr>
              <a:t>проблемът</a:t>
            </a:r>
            <a:r>
              <a:rPr lang="en-US" sz="4400" i="1">
                <a:solidFill>
                  <a:schemeClr val="tx1"/>
                </a:solidFill>
                <a:latin typeface="Montserrat ExtraBold" panose="00000900000000000000" pitchFamily="2" charset="-52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B23A-2042-4435-28E2-9F6D1882F7CA}"/>
              </a:ext>
            </a:extLst>
          </p:cNvPr>
          <p:cNvSpPr txBox="1"/>
          <p:nvPr/>
        </p:nvSpPr>
        <p:spPr>
          <a:xfrm>
            <a:off x="770335" y="1906518"/>
            <a:ext cx="366956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tx1"/>
              </a:buClr>
            </a:pPr>
            <a:r>
              <a:rPr lang="bg-BG" sz="1800">
                <a:solidFill>
                  <a:schemeClr val="tx1"/>
                </a:solidFill>
                <a:latin typeface="Montserrat Medium"/>
              </a:rPr>
              <a:t>Н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е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са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използвани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до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максималния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потенциал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 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възможности</a:t>
            </a:r>
            <a:r>
              <a:rPr lang="bg-BG" sz="1800">
                <a:solidFill>
                  <a:schemeClr val="tx1"/>
                </a:solidFill>
                <a:latin typeface="Montserrat Medium"/>
              </a:rPr>
              <a:t> продуктите на НАСА</a:t>
            </a:r>
            <a:endParaRPr lang="en-US" sz="1800">
              <a:solidFill>
                <a:schemeClr val="tx1"/>
              </a:solidFill>
              <a:latin typeface="Montserrat Medium"/>
            </a:endParaRPr>
          </a:p>
          <a:p>
            <a:pPr algn="ctr">
              <a:buClr>
                <a:schemeClr val="tx1"/>
              </a:buClr>
            </a:pPr>
            <a:endParaRPr lang="bg-BG" sz="1800">
              <a:solidFill>
                <a:schemeClr val="tx1"/>
              </a:solidFill>
              <a:latin typeface="Montserrat Medium"/>
            </a:endParaRPr>
          </a:p>
          <a:p>
            <a:pPr algn="ctr">
              <a:buClr>
                <a:schemeClr val="tx1"/>
              </a:buClr>
            </a:pPr>
            <a:r>
              <a:rPr lang="en-US" sz="1800" err="1">
                <a:solidFill>
                  <a:schemeClr val="tx1"/>
                </a:solidFill>
                <a:latin typeface="Montserrat Medium"/>
              </a:rPr>
              <a:t>Липса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информираност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endParaRPr lang="bg-BG" sz="1800">
              <a:solidFill>
                <a:schemeClr val="tx1"/>
              </a:solidFill>
              <a:latin typeface="Montserrat Medium"/>
            </a:endParaRPr>
          </a:p>
          <a:p>
            <a:pPr algn="ctr">
              <a:buClr>
                <a:schemeClr val="tx1"/>
              </a:buClr>
            </a:pPr>
            <a:endParaRPr lang="en-US" sz="1800">
              <a:solidFill>
                <a:schemeClr val="tx1"/>
              </a:solidFill>
              <a:latin typeface="Montserrat Medium"/>
            </a:endParaRPr>
          </a:p>
          <a:p>
            <a:pPr algn="ctr">
              <a:buClr>
                <a:schemeClr val="tx1"/>
              </a:buClr>
            </a:pPr>
            <a:r>
              <a:rPr lang="en-US" sz="1800" err="1">
                <a:solidFill>
                  <a:schemeClr val="tx1"/>
                </a:solidFill>
                <a:latin typeface="Montserrat Medium"/>
              </a:rPr>
              <a:t>Липса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 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знания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за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работа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с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придобитите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данни</a:t>
            </a:r>
            <a:endParaRPr lang="en-US" sz="1800">
              <a:solidFill>
                <a:schemeClr val="tx1"/>
              </a:solidFill>
              <a:latin typeface="Montserrat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96D64-6D62-3EAC-4AB3-23D20B55B49A}"/>
              </a:ext>
            </a:extLst>
          </p:cNvPr>
          <p:cNvSpPr txBox="1"/>
          <p:nvPr/>
        </p:nvSpPr>
        <p:spPr>
          <a:xfrm>
            <a:off x="4784324" y="1903447"/>
            <a:ext cx="334998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>
              <a:buClr>
                <a:schemeClr val="tx1"/>
              </a:buClr>
            </a:pP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Нужда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от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оптимизиране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на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образователната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система</a:t>
            </a:r>
            <a:r>
              <a:rPr lang="en-US" sz="1800">
                <a:solidFill>
                  <a:srgbClr val="F7F7F7"/>
                </a:solidFill>
                <a:latin typeface="Montserrat Medium"/>
              </a:rPr>
              <a:t>​.</a:t>
            </a:r>
            <a:endParaRPr lang="bg-BG" sz="1800">
              <a:solidFill>
                <a:srgbClr val="F7F7F7"/>
              </a:solidFill>
              <a:latin typeface="Montserrat Medium"/>
            </a:endParaRPr>
          </a:p>
          <a:p>
            <a:pPr lvl="0" algn="ctr" rtl="0">
              <a:buClr>
                <a:schemeClr val="tx1"/>
              </a:buClr>
            </a:pPr>
            <a:endParaRPr lang="en-US" sz="1800">
              <a:solidFill>
                <a:srgbClr val="F7F7F7"/>
              </a:solidFill>
              <a:latin typeface="Montserrat Medium" panose="00000600000000000000" pitchFamily="2" charset="-52"/>
            </a:endParaRPr>
          </a:p>
          <a:p>
            <a:pPr lvl="0" algn="ctr" rtl="0">
              <a:buClr>
                <a:schemeClr val="tx1"/>
              </a:buClr>
            </a:pP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Необходимост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от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задълбочаване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на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разбиранията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на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учениците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за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околната</a:t>
            </a:r>
            <a:r>
              <a:rPr lang="en-US" sz="1800" baseline="0">
                <a:solidFill>
                  <a:srgbClr val="F7F7F7"/>
                </a:solidFill>
                <a:latin typeface="Montserrat Medium"/>
              </a:rPr>
              <a:t> </a:t>
            </a:r>
            <a:r>
              <a:rPr lang="en-US" sz="1800" baseline="0" err="1">
                <a:solidFill>
                  <a:srgbClr val="F7F7F7"/>
                </a:solidFill>
                <a:latin typeface="Montserrat Medium"/>
              </a:rPr>
              <a:t>среда</a:t>
            </a:r>
            <a:r>
              <a:rPr lang="en-US" sz="1800">
                <a:solidFill>
                  <a:srgbClr val="F7F7F7"/>
                </a:solidFill>
                <a:latin typeface="Montserrat Medium"/>
              </a:rPr>
              <a:t>​.</a:t>
            </a:r>
            <a:endParaRPr lang="en-US" sz="1800">
              <a:latin typeface="Montserrat Medium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09DBA4-6A3B-9E2A-FBC4-545F6D3BD6B0}"/>
              </a:ext>
            </a:extLst>
          </p:cNvPr>
          <p:cNvSpPr/>
          <p:nvPr/>
        </p:nvSpPr>
        <p:spPr>
          <a:xfrm>
            <a:off x="397490" y="2335216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2BA644-42A3-0B89-2BFC-911CF19D10A9}"/>
              </a:ext>
            </a:extLst>
          </p:cNvPr>
          <p:cNvSpPr/>
          <p:nvPr/>
        </p:nvSpPr>
        <p:spPr>
          <a:xfrm>
            <a:off x="395834" y="3194952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9C8EBF-8868-4A1C-089B-8A45A0198476}"/>
              </a:ext>
            </a:extLst>
          </p:cNvPr>
          <p:cNvSpPr/>
          <p:nvPr/>
        </p:nvSpPr>
        <p:spPr>
          <a:xfrm>
            <a:off x="4663033" y="2335217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241C48F-06EA-9FC0-FF51-E2332AFA39AD}"/>
              </a:ext>
            </a:extLst>
          </p:cNvPr>
          <p:cNvSpPr/>
          <p:nvPr/>
        </p:nvSpPr>
        <p:spPr>
          <a:xfrm>
            <a:off x="4666346" y="3183355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EE14F9-65C4-A0F4-BC6C-236E28440296}"/>
              </a:ext>
            </a:extLst>
          </p:cNvPr>
          <p:cNvSpPr/>
          <p:nvPr/>
        </p:nvSpPr>
        <p:spPr>
          <a:xfrm>
            <a:off x="395834" y="4039779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7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3435-C181-5A93-1F72-5B9A5659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61" y="411895"/>
            <a:ext cx="4863065" cy="638962"/>
          </a:xfrm>
        </p:spPr>
        <p:txBody>
          <a:bodyPr/>
          <a:lstStyle/>
          <a:p>
            <a:r>
              <a:rPr lang="bg-BG" sz="4400" i="1"/>
              <a:t>Решението:</a:t>
            </a:r>
          </a:p>
        </p:txBody>
      </p:sp>
      <p:cxnSp>
        <p:nvCxnSpPr>
          <p:cNvPr id="8" name="Google Shape;202;p34">
            <a:extLst>
              <a:ext uri="{FF2B5EF4-FFF2-40B4-BE49-F238E27FC236}">
                <a16:creationId xmlns:a16="http://schemas.microsoft.com/office/drawing/2014/main" id="{6C21594E-30E4-ADCF-18FB-55DBE555625A}"/>
              </a:ext>
            </a:extLst>
          </p:cNvPr>
          <p:cNvCxnSpPr/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3;p34">
            <a:extLst>
              <a:ext uri="{FF2B5EF4-FFF2-40B4-BE49-F238E27FC236}">
                <a16:creationId xmlns:a16="http://schemas.microsoft.com/office/drawing/2014/main" id="{A9573EF6-2DDF-83D2-189C-1758E1903D99}"/>
              </a:ext>
            </a:extLst>
          </p:cNvPr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A8E79-E7C0-23C8-D43C-012C29EA0FEC}"/>
              </a:ext>
            </a:extLst>
          </p:cNvPr>
          <p:cNvSpPr txBox="1"/>
          <p:nvPr/>
        </p:nvSpPr>
        <p:spPr>
          <a:xfrm>
            <a:off x="7202057" y="1053574"/>
            <a:ext cx="15008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>
                <a:solidFill>
                  <a:srgbClr val="F7F7F7"/>
                </a:solidFill>
                <a:latin typeface="Montserrat"/>
              </a:rPr>
              <a:t>02</a:t>
            </a:r>
            <a:r>
              <a:rPr lang="en-US" sz="6000">
                <a:latin typeface="Montserrat"/>
                <a:ea typeface="Montserrat"/>
                <a:cs typeface="Montserrat"/>
              </a:rPr>
              <a:t>​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2B658-55FE-026D-4204-4774514F137A}"/>
              </a:ext>
            </a:extLst>
          </p:cNvPr>
          <p:cNvSpPr txBox="1"/>
          <p:nvPr/>
        </p:nvSpPr>
        <p:spPr>
          <a:xfrm>
            <a:off x="877853" y="1780365"/>
            <a:ext cx="2336451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Montserrat Medium"/>
              </a:rPr>
              <a:t>Разглеждаме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функциите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PACE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сателита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многоаспектно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.</a:t>
            </a:r>
            <a:endParaRPr lang="en-US">
              <a:solidFill>
                <a:schemeClr val="tx1"/>
              </a:solidFill>
              <a:latin typeface="Montserrat Medium"/>
            </a:endParaRPr>
          </a:p>
          <a:p>
            <a:endParaRPr lang="en-US" sz="1800">
              <a:solidFill>
                <a:schemeClr val="tx1"/>
              </a:solidFill>
              <a:latin typeface="Montserrat Medium"/>
            </a:endParaRPr>
          </a:p>
          <a:p>
            <a:r>
              <a:rPr lang="en-US" sz="1800" err="1">
                <a:solidFill>
                  <a:schemeClr val="tx1"/>
                </a:solidFill>
                <a:latin typeface="Montserrat Medium"/>
              </a:rPr>
              <a:t>Развитие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информираността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обществото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</a:p>
          <a:p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Courier New"/>
              <a:buChar char="o"/>
            </a:pPr>
            <a:endParaRPr lang="en-US" sz="1800">
              <a:solidFill>
                <a:srgbClr val="F7F7F7"/>
              </a:solidFill>
            </a:endParaRPr>
          </a:p>
          <a:p>
            <a:pPr marL="285750" indent="-285750">
              <a:buFont typeface="Courier New"/>
              <a:buChar char="o"/>
            </a:pPr>
            <a:endParaRPr lang="en-US">
              <a:solidFill>
                <a:srgbClr val="F7F7F7"/>
              </a:solidFill>
            </a:endParaRPr>
          </a:p>
          <a:p>
            <a:pPr marL="285750" indent="-285750">
              <a:buFont typeface="Courier New"/>
              <a:buChar char="o"/>
            </a:pPr>
            <a:endParaRPr lang="en-US"/>
          </a:p>
        </p:txBody>
      </p:sp>
      <p:pic>
        <p:nvPicPr>
          <p:cNvPr id="15" name="Picture 14" descr="A space shuttles flying in the sky&#10;&#10;Description automatically generated">
            <a:extLst>
              <a:ext uri="{FF2B5EF4-FFF2-40B4-BE49-F238E27FC236}">
                <a16:creationId xmlns:a16="http://schemas.microsoft.com/office/drawing/2014/main" id="{B8440015-09F6-F165-339F-AD39B4B8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0000">
            <a:off x="6051151" y="2195345"/>
            <a:ext cx="2772754" cy="2849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874AC-8438-59A5-EDC4-5FFD13259A2F}"/>
              </a:ext>
            </a:extLst>
          </p:cNvPr>
          <p:cNvSpPr txBox="1"/>
          <p:nvPr/>
        </p:nvSpPr>
        <p:spPr>
          <a:xfrm>
            <a:off x="3647949" y="1780387"/>
            <a:ext cx="258726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Montserrat Medium"/>
              </a:rPr>
              <a:t>Оптимизираме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образователната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система</a:t>
            </a:r>
            <a:endParaRPr lang="en-US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Montserrat Medium"/>
            </a:endParaRPr>
          </a:p>
          <a:p>
            <a:r>
              <a:rPr lang="en-US" sz="1800" err="1">
                <a:solidFill>
                  <a:schemeClr val="tx1"/>
                </a:solidFill>
                <a:latin typeface="Montserrat Medium"/>
              </a:rPr>
              <a:t>Чувсто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за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отговорност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и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ангажираност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към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околната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среда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от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страна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на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Montserrat Medium"/>
              </a:rPr>
              <a:t>учениците</a:t>
            </a:r>
            <a:r>
              <a:rPr lang="en-US" sz="1800">
                <a:solidFill>
                  <a:schemeClr val="tx1"/>
                </a:solidFill>
                <a:latin typeface="Montserrat Medium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3A5057-ED8A-77E7-C08B-394999326F95}"/>
              </a:ext>
            </a:extLst>
          </p:cNvPr>
          <p:cNvSpPr/>
          <p:nvPr/>
        </p:nvSpPr>
        <p:spPr>
          <a:xfrm>
            <a:off x="405773" y="2103303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39DA367-6FC8-6919-9324-8EA7669959C0}"/>
              </a:ext>
            </a:extLst>
          </p:cNvPr>
          <p:cNvSpPr/>
          <p:nvPr/>
        </p:nvSpPr>
        <p:spPr>
          <a:xfrm>
            <a:off x="409086" y="3216486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1B91AC-D5F2-B956-FF1C-BB4F14479019}"/>
              </a:ext>
            </a:extLst>
          </p:cNvPr>
          <p:cNvSpPr/>
          <p:nvPr/>
        </p:nvSpPr>
        <p:spPr>
          <a:xfrm>
            <a:off x="3211920" y="2101646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2612838-5F09-263F-F939-D00A15367C85}"/>
              </a:ext>
            </a:extLst>
          </p:cNvPr>
          <p:cNvSpPr/>
          <p:nvPr/>
        </p:nvSpPr>
        <p:spPr>
          <a:xfrm>
            <a:off x="3215233" y="3214829"/>
            <a:ext cx="279474" cy="238071"/>
          </a:xfrm>
          <a:prstGeom prst="rightArrow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atellite&#10;&#10;Description automatically generated">
            <a:extLst>
              <a:ext uri="{FF2B5EF4-FFF2-40B4-BE49-F238E27FC236}">
                <a16:creationId xmlns:a16="http://schemas.microsoft.com/office/drawing/2014/main" id="{C9E3F4B2-2995-76FF-5420-35321A9D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62" y="2235247"/>
            <a:ext cx="2663554" cy="26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5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EE44-827E-F7E7-DF40-493B9911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6" y="211062"/>
            <a:ext cx="7735068" cy="985667"/>
          </a:xfrm>
        </p:spPr>
        <p:txBody>
          <a:bodyPr/>
          <a:lstStyle/>
          <a:p>
            <a:r>
              <a:rPr lang="bg-BG" sz="3200" i="1"/>
              <a:t>Какво прави сателитът </a:t>
            </a:r>
            <a:r>
              <a:rPr lang="en-US" sz="3200" i="1"/>
              <a:t>PACE</a:t>
            </a:r>
            <a:r>
              <a:rPr lang="bg-BG" sz="3200" i="1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33B104-2525-D46A-52EB-94DB77E6F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22" y="2141271"/>
            <a:ext cx="3807423" cy="2534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BE8B0E-8180-DABD-5CC0-71DD4D8975F6}"/>
              </a:ext>
            </a:extLst>
          </p:cNvPr>
          <p:cNvSpPr txBox="1"/>
          <p:nvPr/>
        </p:nvSpPr>
        <p:spPr>
          <a:xfrm>
            <a:off x="356943" y="1468523"/>
            <a:ext cx="47696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i="0" err="1">
                <a:solidFill>
                  <a:srgbClr val="92A8FF"/>
                </a:solidFill>
                <a:effectLst/>
                <a:latin typeface="Montserrat SemiBold"/>
              </a:rPr>
              <a:t>Дава</a:t>
            </a:r>
            <a:r>
              <a:rPr lang="ru-RU" sz="2000" i="0">
                <a:solidFill>
                  <a:srgbClr val="92A8FF"/>
                </a:solidFill>
                <a:effectLst/>
                <a:latin typeface="Montserrat SemiBold"/>
              </a:rPr>
              <a:t> точна информация за</a:t>
            </a:r>
            <a:r>
              <a:rPr lang="ru-RU" sz="2000" i="0">
                <a:solidFill>
                  <a:schemeClr val="tx1"/>
                </a:solidFill>
                <a:effectLst/>
                <a:latin typeface="Montserrat SemiBold"/>
              </a:rPr>
              <a:t>:</a:t>
            </a:r>
            <a:endParaRPr lang="bg-BG" sz="2000">
              <a:solidFill>
                <a:schemeClr val="tx1"/>
              </a:solidFill>
              <a:latin typeface="Montserrat SemiBold"/>
            </a:endParaRPr>
          </a:p>
        </p:txBody>
      </p:sp>
      <p:cxnSp>
        <p:nvCxnSpPr>
          <p:cNvPr id="20" name="Google Shape;202;p34">
            <a:extLst>
              <a:ext uri="{FF2B5EF4-FFF2-40B4-BE49-F238E27FC236}">
                <a16:creationId xmlns:a16="http://schemas.microsoft.com/office/drawing/2014/main" id="{F389E9CF-A33D-FF26-4237-F544009E51FF}"/>
              </a:ext>
            </a:extLst>
          </p:cNvPr>
          <p:cNvCxnSpPr/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03;p34">
            <a:extLst>
              <a:ext uri="{FF2B5EF4-FFF2-40B4-BE49-F238E27FC236}">
                <a16:creationId xmlns:a16="http://schemas.microsoft.com/office/drawing/2014/main" id="{93D7A06F-B070-9676-2EEA-0DB4402CF430}"/>
              </a:ext>
            </a:extLst>
          </p:cNvPr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05791-718A-0EB2-3214-C28A3C5B296E}"/>
              </a:ext>
            </a:extLst>
          </p:cNvPr>
          <p:cNvSpPr txBox="1"/>
          <p:nvPr/>
        </p:nvSpPr>
        <p:spPr>
          <a:xfrm>
            <a:off x="7071649" y="1008185"/>
            <a:ext cx="133739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>
                <a:solidFill>
                  <a:schemeClr val="tx1"/>
                </a:solidFill>
                <a:latin typeface="Montserrat SemiBold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095669-FB62-85AC-47F3-F24C8F6CB44E}"/>
              </a:ext>
            </a:extLst>
          </p:cNvPr>
          <p:cNvSpPr txBox="1"/>
          <p:nvPr/>
        </p:nvSpPr>
        <p:spPr>
          <a:xfrm>
            <a:off x="775306" y="1877678"/>
            <a:ext cx="3937617" cy="340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52400" algn="just"/>
            <a:r>
              <a:rPr lang="ru-RU" sz="1600">
                <a:solidFill>
                  <a:schemeClr val="tx1"/>
                </a:solidFill>
                <a:latin typeface="Montserrat Medium"/>
              </a:rPr>
              <a:t>Фитопланктона и неговото</a:t>
            </a:r>
            <a:r>
              <a:rPr lang="en-US" sz="1600">
                <a:solidFill>
                  <a:schemeClr val="tx1"/>
                </a:solidFill>
                <a:latin typeface="Montserrat Medium"/>
              </a:rPr>
              <a:t> </a:t>
            </a:r>
            <a:r>
              <a:rPr lang="ru-RU" sz="1600">
                <a:solidFill>
                  <a:schemeClr val="tx1"/>
                </a:solidFill>
                <a:latin typeface="Montserrat Medium"/>
              </a:rPr>
              <a:t>въздействие върху екосистемите.  </a:t>
            </a:r>
            <a:endParaRPr lang="en-US" sz="1600">
              <a:solidFill>
                <a:schemeClr val="tx1"/>
              </a:solidFill>
            </a:endParaRPr>
          </a:p>
          <a:p>
            <a:pPr marL="152400"/>
            <a:r>
              <a:rPr lang="ru-RU" sz="1600">
                <a:solidFill>
                  <a:schemeClr val="tx1"/>
                </a:solidFill>
                <a:latin typeface="Montserrat Medium"/>
              </a:rPr>
              <a:t>  </a:t>
            </a:r>
            <a:endParaRPr lang="en-US" sz="1600">
              <a:solidFill>
                <a:schemeClr val="tx1"/>
              </a:solidFill>
              <a:latin typeface="Montserrat Medium"/>
            </a:endParaRPr>
          </a:p>
          <a:p>
            <a:pPr marL="152400"/>
            <a:r>
              <a:rPr lang="ru-RU" sz="1600">
                <a:solidFill>
                  <a:schemeClr val="tx1"/>
                </a:solidFill>
                <a:latin typeface="Montserrat Medium"/>
              </a:rPr>
              <a:t>За аерозолите или малките частици в атмосферата, влияещи на климата и здравето на хората.  </a:t>
            </a:r>
          </a:p>
          <a:p>
            <a:pPr marL="152400"/>
            <a:endParaRPr lang="en-US" sz="1600">
              <a:solidFill>
                <a:srgbClr val="F7F7F7"/>
              </a:solidFill>
              <a:latin typeface="Montserrat Medium"/>
            </a:endParaRPr>
          </a:p>
          <a:p>
            <a:pPr marL="152400"/>
            <a:r>
              <a:rPr lang="ru-RU" sz="1600">
                <a:solidFill>
                  <a:schemeClr val="tx1"/>
                </a:solidFill>
                <a:latin typeface="Montserrat Medium"/>
              </a:rPr>
              <a:t>Наблюдава процесите, свързани с обмена на енергия между океаните и атмосферата</a:t>
            </a:r>
          </a:p>
          <a:p>
            <a:pPr marL="152400"/>
            <a:endParaRPr lang="bg-BG" sz="1100">
              <a:solidFill>
                <a:srgbClr val="F7F7F7"/>
              </a:solidFill>
              <a:latin typeface="Lato"/>
              <a:ea typeface="Lato"/>
              <a:cs typeface="Lato"/>
            </a:endParaRPr>
          </a:p>
          <a:p>
            <a:pPr algn="l"/>
            <a:endParaRPr lang="en-US" sz="12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A725858-AD23-486C-4103-127CB0CB3458}"/>
              </a:ext>
            </a:extLst>
          </p:cNvPr>
          <p:cNvSpPr/>
          <p:nvPr/>
        </p:nvSpPr>
        <p:spPr>
          <a:xfrm>
            <a:off x="496881" y="2161282"/>
            <a:ext cx="279474" cy="238071"/>
          </a:xfrm>
          <a:prstGeom prst="rightArrow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9055442-18FE-B42D-DCD0-5E94AC024AD5}"/>
              </a:ext>
            </a:extLst>
          </p:cNvPr>
          <p:cNvSpPr/>
          <p:nvPr/>
        </p:nvSpPr>
        <p:spPr>
          <a:xfrm>
            <a:off x="496881" y="3295999"/>
            <a:ext cx="279474" cy="238071"/>
          </a:xfrm>
          <a:prstGeom prst="rightArrow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479A977-D7D7-B8E9-3893-39B06E22801B}"/>
              </a:ext>
            </a:extLst>
          </p:cNvPr>
          <p:cNvSpPr/>
          <p:nvPr/>
        </p:nvSpPr>
        <p:spPr>
          <a:xfrm>
            <a:off x="496881" y="4438999"/>
            <a:ext cx="279474" cy="238071"/>
          </a:xfrm>
          <a:prstGeom prst="rightArrow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3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C902-7F8D-7039-3927-6F0371C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87" y="478155"/>
            <a:ext cx="7704000" cy="572700"/>
          </a:xfrm>
        </p:spPr>
        <p:txBody>
          <a:bodyPr/>
          <a:lstStyle/>
          <a:p>
            <a:r>
              <a:rPr lang="bg-BG" sz="3600" i="1"/>
              <a:t>АО</a:t>
            </a:r>
            <a:r>
              <a:rPr lang="en-US" sz="3600" i="1"/>
              <a:t>S </a:t>
            </a:r>
            <a:r>
              <a:rPr lang="bg-BG" sz="3600" i="1"/>
              <a:t>и </a:t>
            </a:r>
            <a:r>
              <a:rPr lang="en-US" sz="3600" i="1"/>
              <a:t>PAC</a:t>
            </a:r>
            <a:r>
              <a:rPr lang="bg-BG" sz="3600" i="1"/>
              <a:t>Е сателитът:</a:t>
            </a:r>
          </a:p>
        </p:txBody>
      </p:sp>
      <p:cxnSp>
        <p:nvCxnSpPr>
          <p:cNvPr id="6" name="Google Shape;202;p34">
            <a:extLst>
              <a:ext uri="{FF2B5EF4-FFF2-40B4-BE49-F238E27FC236}">
                <a16:creationId xmlns:a16="http://schemas.microsoft.com/office/drawing/2014/main" id="{07F6F4B1-305E-735A-DAE2-32B209E21358}"/>
              </a:ext>
            </a:extLst>
          </p:cNvPr>
          <p:cNvCxnSpPr/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3;p34">
            <a:extLst>
              <a:ext uri="{FF2B5EF4-FFF2-40B4-BE49-F238E27FC236}">
                <a16:creationId xmlns:a16="http://schemas.microsoft.com/office/drawing/2014/main" id="{E2F5B577-CA63-2916-9248-6AB0782EF299}"/>
              </a:ext>
            </a:extLst>
          </p:cNvPr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E61FD-CC21-48C5-A1D6-3AA059D8884A}"/>
              </a:ext>
            </a:extLst>
          </p:cNvPr>
          <p:cNvSpPr txBox="1"/>
          <p:nvPr/>
        </p:nvSpPr>
        <p:spPr>
          <a:xfrm>
            <a:off x="6903883" y="871357"/>
            <a:ext cx="15008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>
                <a:solidFill>
                  <a:srgbClr val="F7F7F7"/>
                </a:solidFill>
                <a:latin typeface="Montserrat"/>
              </a:rPr>
              <a:t>04</a:t>
            </a:r>
            <a:r>
              <a:rPr lang="en-US" sz="6000">
                <a:latin typeface="Montserrat"/>
                <a:ea typeface="Montserrat"/>
                <a:cs typeface="Montserrat"/>
              </a:rPr>
              <a:t>​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09B22-9C3E-FACC-5F5C-A5C4A6EC1F16}"/>
              </a:ext>
            </a:extLst>
          </p:cNvPr>
          <p:cNvSpPr txBox="1"/>
          <p:nvPr/>
        </p:nvSpPr>
        <p:spPr>
          <a:xfrm>
            <a:off x="643816" y="2370489"/>
            <a:ext cx="346744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Montserrat SemiBold"/>
              </a:rPr>
              <a:t>AOS </a:t>
            </a:r>
            <a:r>
              <a:rPr lang="az-Cyrl-AZ" sz="1600">
                <a:solidFill>
                  <a:schemeClr val="tx1"/>
                </a:solidFill>
                <a:latin typeface="Montserrat SemiBold"/>
              </a:rPr>
              <a:t>разчита на интерактивния ни атлас, който представя по достъпен начин актуална информация, събрана от </a:t>
            </a:r>
            <a:r>
              <a:rPr lang="en-US" sz="1600">
                <a:solidFill>
                  <a:schemeClr val="tx1"/>
                </a:solidFill>
                <a:latin typeface="Montserrat SemiBold"/>
              </a:rPr>
              <a:t>PACE </a:t>
            </a:r>
            <a:r>
              <a:rPr lang="az-Cyrl-AZ" sz="1600">
                <a:solidFill>
                  <a:schemeClr val="tx1"/>
                </a:solidFill>
                <a:latin typeface="Montserrat SemiBold"/>
              </a:rPr>
              <a:t>сателита на НАСА.</a:t>
            </a:r>
            <a:endParaRPr lang="en-US">
              <a:solidFill>
                <a:schemeClr val="tx1"/>
              </a:solidFill>
              <a:latin typeface="Montserrat SemiBold"/>
            </a:endParaRPr>
          </a:p>
          <a:p>
            <a:pPr algn="ctr"/>
            <a:endParaRPr lang="bg-BG" sz="1600">
              <a:solidFill>
                <a:schemeClr val="tx1"/>
              </a:solidFill>
              <a:latin typeface="Montserrat SemiBold"/>
            </a:endParaRPr>
          </a:p>
          <a:p>
            <a:pPr algn="ctr"/>
            <a:endParaRPr lang="az-Cyrl-AZ" sz="1600">
              <a:solidFill>
                <a:schemeClr val="tx1"/>
              </a:solidFill>
              <a:latin typeface="Montserrat SemiBold"/>
            </a:endParaRPr>
          </a:p>
          <a:p>
            <a:pPr algn="ctr"/>
            <a:endParaRPr lang="az-Cyrl-AZ" sz="1600">
              <a:solidFill>
                <a:schemeClr val="tx1"/>
              </a:solidFill>
              <a:latin typeface="Montserrat SemiBold"/>
            </a:endParaRPr>
          </a:p>
          <a:p>
            <a:pPr algn="ctr"/>
            <a:endParaRPr lang="az-Cyrl-AZ" sz="1600">
              <a:solidFill>
                <a:schemeClr val="tx1"/>
              </a:solidFill>
              <a:latin typeface="Montserrat SemiBold"/>
            </a:endParaRPr>
          </a:p>
          <a:p>
            <a:pPr algn="ctr"/>
            <a:endParaRPr lang="az-Cyrl-AZ" sz="1600">
              <a:solidFill>
                <a:schemeClr val="tx1"/>
              </a:solidFill>
              <a:latin typeface="Montserrat SemiBold"/>
            </a:endParaRPr>
          </a:p>
          <a:p>
            <a:pPr algn="ctr"/>
            <a:r>
              <a:rPr lang="az-Cyrl-AZ" sz="1600">
                <a:solidFill>
                  <a:schemeClr val="tx1"/>
                </a:solidFill>
                <a:latin typeface="Montserrat SemiBold"/>
              </a:rPr>
              <a:t>  </a:t>
            </a:r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B01AEF7-87E6-3856-230C-EE62B8E9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79" y="1985777"/>
            <a:ext cx="3533591" cy="253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A2A7552-1F8D-EEE8-3E92-911DC3DD4891}"/>
              </a:ext>
            </a:extLst>
          </p:cNvPr>
          <p:cNvSpPr/>
          <p:nvPr/>
        </p:nvSpPr>
        <p:spPr>
          <a:xfrm>
            <a:off x="289816" y="3130347"/>
            <a:ext cx="279474" cy="238071"/>
          </a:xfrm>
          <a:prstGeom prst="rightArrow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5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23D3FE-4318-F6D6-0DB3-AF507AAC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5" y="1692238"/>
            <a:ext cx="4572000" cy="3004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3C45DB-DD51-CC20-DEC4-B53AB990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324" y="1775087"/>
            <a:ext cx="4572000" cy="2844448"/>
          </a:xfrm>
          <a:prstGeom prst="rect">
            <a:avLst/>
          </a:prstGeom>
        </p:spPr>
      </p:pic>
      <p:cxnSp>
        <p:nvCxnSpPr>
          <p:cNvPr id="7" name="Google Shape;202;p34">
            <a:extLst>
              <a:ext uri="{FF2B5EF4-FFF2-40B4-BE49-F238E27FC236}">
                <a16:creationId xmlns:a16="http://schemas.microsoft.com/office/drawing/2014/main" id="{956293CC-9F92-A361-6BA5-54E1F88D6923}"/>
              </a:ext>
            </a:extLst>
          </p:cNvPr>
          <p:cNvCxnSpPr/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3;p34">
            <a:extLst>
              <a:ext uri="{FF2B5EF4-FFF2-40B4-BE49-F238E27FC236}">
                <a16:creationId xmlns:a16="http://schemas.microsoft.com/office/drawing/2014/main" id="{24896C62-A657-03FE-E481-2C7B7D01FC08}"/>
              </a:ext>
            </a:extLst>
          </p:cNvPr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rgbClr val="92A8FF"/>
          </a:solidFill>
          <a:ln>
            <a:solidFill>
              <a:srgbClr val="92A8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E2531-EB4C-2F73-183E-424344BB7F90}"/>
              </a:ext>
            </a:extLst>
          </p:cNvPr>
          <p:cNvSpPr txBox="1"/>
          <p:nvPr/>
        </p:nvSpPr>
        <p:spPr>
          <a:xfrm>
            <a:off x="6903883" y="871357"/>
            <a:ext cx="15008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solidFill>
                  <a:srgbClr val="F7F7F7"/>
                </a:solidFill>
                <a:latin typeface="Montserrat"/>
              </a:rPr>
              <a:t>05</a:t>
            </a:r>
            <a:r>
              <a:rPr lang="en-US" sz="6000" dirty="0">
                <a:latin typeface="Montserrat"/>
                <a:ea typeface="Montserrat"/>
                <a:cs typeface="Montserrat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358D8-0805-9EF9-B53C-20B2B7BC4511}"/>
              </a:ext>
            </a:extLst>
          </p:cNvPr>
          <p:cNvSpPr txBox="1"/>
          <p:nvPr/>
        </p:nvSpPr>
        <p:spPr>
          <a:xfrm>
            <a:off x="-19550" y="579946"/>
            <a:ext cx="76648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i="1" dirty="0">
                <a:solidFill>
                  <a:schemeClr val="tx1"/>
                </a:solidFill>
                <a:latin typeface="Montserrat ExtraBold"/>
              </a:rPr>
              <a:t>Обработка </a:t>
            </a:r>
            <a:r>
              <a:rPr lang="en-US" sz="3200" i="1" err="1">
                <a:solidFill>
                  <a:schemeClr val="tx1"/>
                </a:solidFill>
                <a:latin typeface="Montserrat ExtraBold"/>
              </a:rPr>
              <a:t>на</a:t>
            </a:r>
            <a:r>
              <a:rPr lang="en-US" sz="3200" i="1" dirty="0">
                <a:solidFill>
                  <a:schemeClr val="tx1"/>
                </a:solidFill>
                <a:latin typeface="Montserrat ExtraBold"/>
              </a:rPr>
              <a:t> </a:t>
            </a:r>
            <a:r>
              <a:rPr lang="en-US" sz="3200" i="1" err="1">
                <a:solidFill>
                  <a:schemeClr val="tx1"/>
                </a:solidFill>
                <a:latin typeface="Montserrat ExtraBold"/>
              </a:rPr>
              <a:t>информация</a:t>
            </a:r>
            <a:endParaRPr lang="en-US" sz="3200" i="1">
              <a:solidFill>
                <a:schemeClr val="tx1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34889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02;p34">
            <a:extLst>
              <a:ext uri="{FF2B5EF4-FFF2-40B4-BE49-F238E27FC236}">
                <a16:creationId xmlns:a16="http://schemas.microsoft.com/office/drawing/2014/main" id="{1172151F-470C-C05B-650E-0305BB97AF00}"/>
              </a:ext>
            </a:extLst>
          </p:cNvPr>
          <p:cNvCxnSpPr/>
          <p:nvPr/>
        </p:nvCxnSpPr>
        <p:spPr>
          <a:xfrm rot="10800000">
            <a:off x="-91625" y="1339163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03;p34">
            <a:extLst>
              <a:ext uri="{FF2B5EF4-FFF2-40B4-BE49-F238E27FC236}">
                <a16:creationId xmlns:a16="http://schemas.microsoft.com/office/drawing/2014/main" id="{260F89B4-0D25-A50E-2069-5334A0305C42}"/>
              </a:ext>
            </a:extLst>
          </p:cNvPr>
          <p:cNvSpPr/>
          <p:nvPr/>
        </p:nvSpPr>
        <p:spPr>
          <a:xfrm>
            <a:off x="6237775" y="1115363"/>
            <a:ext cx="4476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5B6223-15D4-1F60-3284-FA9463E749F2}"/>
              </a:ext>
            </a:extLst>
          </p:cNvPr>
          <p:cNvSpPr txBox="1"/>
          <p:nvPr/>
        </p:nvSpPr>
        <p:spPr>
          <a:xfrm>
            <a:off x="7137944" y="812859"/>
            <a:ext cx="15008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solidFill>
                  <a:srgbClr val="F7F7F7"/>
                </a:solidFill>
                <a:latin typeface="Montserrat"/>
              </a:rPr>
              <a:t>06</a:t>
            </a:r>
            <a:r>
              <a:rPr lang="en-US" sz="6000" dirty="0">
                <a:latin typeface="Montserrat"/>
                <a:ea typeface="Montserrat"/>
                <a:cs typeface="Montserrat"/>
              </a:rPr>
              <a:t>​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CF027-FE6C-BB60-F804-E24A1849F189}"/>
              </a:ext>
            </a:extLst>
          </p:cNvPr>
          <p:cNvSpPr txBox="1"/>
          <p:nvPr/>
        </p:nvSpPr>
        <p:spPr>
          <a:xfrm>
            <a:off x="265315" y="434094"/>
            <a:ext cx="60634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4400" i="1" baseline="0">
                <a:solidFill>
                  <a:srgbClr val="F7F7F7"/>
                </a:solidFill>
                <a:latin typeface="Montserrat ExtraBold"/>
              </a:rPr>
              <a:t>Функции на </a:t>
            </a:r>
            <a:r>
              <a:rPr lang="en-US" sz="4400" i="1" baseline="0">
                <a:solidFill>
                  <a:srgbClr val="F7F7F7"/>
                </a:solidFill>
                <a:latin typeface="Montserrat ExtraBold"/>
              </a:rPr>
              <a:t>AOS</a:t>
            </a:r>
            <a:r>
              <a:rPr lang="bg-BG" sz="4400" i="1" baseline="0">
                <a:solidFill>
                  <a:srgbClr val="F7F7F7"/>
                </a:solidFill>
                <a:latin typeface="Montserrat ExtraBold"/>
              </a:rPr>
              <a:t>:</a:t>
            </a:r>
            <a:endParaRPr lang="en-US" sz="4400"/>
          </a:p>
        </p:txBody>
      </p:sp>
      <p:sp>
        <p:nvSpPr>
          <p:cNvPr id="23" name="Google Shape;170;p32">
            <a:extLst>
              <a:ext uri="{FF2B5EF4-FFF2-40B4-BE49-F238E27FC236}">
                <a16:creationId xmlns:a16="http://schemas.microsoft.com/office/drawing/2014/main" id="{93832728-95DB-6B1C-1036-DCB931C011B0}"/>
              </a:ext>
            </a:extLst>
          </p:cNvPr>
          <p:cNvSpPr/>
          <p:nvPr/>
        </p:nvSpPr>
        <p:spPr>
          <a:xfrm>
            <a:off x="2767261" y="3009764"/>
            <a:ext cx="447600" cy="44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71;p32">
            <a:extLst>
              <a:ext uri="{FF2B5EF4-FFF2-40B4-BE49-F238E27FC236}">
                <a16:creationId xmlns:a16="http://schemas.microsoft.com/office/drawing/2014/main" id="{C64F2832-774A-78F5-A1C7-EC1654DD7387}"/>
              </a:ext>
            </a:extLst>
          </p:cNvPr>
          <p:cNvSpPr/>
          <p:nvPr/>
        </p:nvSpPr>
        <p:spPr>
          <a:xfrm>
            <a:off x="5513574" y="2963426"/>
            <a:ext cx="4476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172;p32">
            <a:extLst>
              <a:ext uri="{FF2B5EF4-FFF2-40B4-BE49-F238E27FC236}">
                <a16:creationId xmlns:a16="http://schemas.microsoft.com/office/drawing/2014/main" id="{F8A0C821-D45B-DAEC-9C01-ED077B60F2FC}"/>
              </a:ext>
            </a:extLst>
          </p:cNvPr>
          <p:cNvSpPr/>
          <p:nvPr/>
        </p:nvSpPr>
        <p:spPr>
          <a:xfrm>
            <a:off x="7644548" y="2338404"/>
            <a:ext cx="447600" cy="4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173;p32">
            <a:extLst>
              <a:ext uri="{FF2B5EF4-FFF2-40B4-BE49-F238E27FC236}">
                <a16:creationId xmlns:a16="http://schemas.microsoft.com/office/drawing/2014/main" id="{7FAF7427-F298-699C-CFF5-9F859682A6FE}"/>
              </a:ext>
            </a:extLst>
          </p:cNvPr>
          <p:cNvSpPr/>
          <p:nvPr/>
        </p:nvSpPr>
        <p:spPr>
          <a:xfrm>
            <a:off x="775245" y="1661782"/>
            <a:ext cx="447600" cy="44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174;p32">
            <a:extLst>
              <a:ext uri="{FF2B5EF4-FFF2-40B4-BE49-F238E27FC236}">
                <a16:creationId xmlns:a16="http://schemas.microsoft.com/office/drawing/2014/main" id="{2DEF5536-423D-1ED6-CF03-B4BDB6D69CFC}"/>
              </a:ext>
            </a:extLst>
          </p:cNvPr>
          <p:cNvSpPr/>
          <p:nvPr/>
        </p:nvSpPr>
        <p:spPr>
          <a:xfrm>
            <a:off x="3900268" y="1623169"/>
            <a:ext cx="4476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177;p32">
            <a:extLst>
              <a:ext uri="{FF2B5EF4-FFF2-40B4-BE49-F238E27FC236}">
                <a16:creationId xmlns:a16="http://schemas.microsoft.com/office/drawing/2014/main" id="{57D027A8-624A-41E1-9637-7784FDD38F52}"/>
              </a:ext>
            </a:extLst>
          </p:cNvPr>
          <p:cNvSpPr txBox="1">
            <a:spLocks/>
          </p:cNvSpPr>
          <p:nvPr/>
        </p:nvSpPr>
        <p:spPr>
          <a:xfrm>
            <a:off x="488145" y="186969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>
                <a:solidFill>
                  <a:schemeClr val="tx1">
                    <a:lumMod val="90000"/>
                  </a:schemeClr>
                </a:solidFill>
              </a:rPr>
              <a:t>01</a:t>
            </a:r>
          </a:p>
        </p:txBody>
      </p:sp>
      <p:sp>
        <p:nvSpPr>
          <p:cNvPr id="35" name="Google Shape;178;p32">
            <a:extLst>
              <a:ext uri="{FF2B5EF4-FFF2-40B4-BE49-F238E27FC236}">
                <a16:creationId xmlns:a16="http://schemas.microsoft.com/office/drawing/2014/main" id="{539542B8-19F2-F9B0-58D1-A59977AFABC8}"/>
              </a:ext>
            </a:extLst>
          </p:cNvPr>
          <p:cNvSpPr txBox="1">
            <a:spLocks/>
          </p:cNvSpPr>
          <p:nvPr/>
        </p:nvSpPr>
        <p:spPr>
          <a:xfrm>
            <a:off x="2480161" y="325830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>
                <a:solidFill>
                  <a:schemeClr val="tx1">
                    <a:lumMod val="90000"/>
                  </a:schemeClr>
                </a:solidFill>
              </a:rPr>
              <a:t>04</a:t>
            </a:r>
          </a:p>
        </p:txBody>
      </p:sp>
      <p:sp>
        <p:nvSpPr>
          <p:cNvPr id="37" name="Google Shape;179;p32">
            <a:extLst>
              <a:ext uri="{FF2B5EF4-FFF2-40B4-BE49-F238E27FC236}">
                <a16:creationId xmlns:a16="http://schemas.microsoft.com/office/drawing/2014/main" id="{002ABC80-44E6-809F-43A2-0B9209252C09}"/>
              </a:ext>
            </a:extLst>
          </p:cNvPr>
          <p:cNvSpPr txBox="1">
            <a:spLocks/>
          </p:cNvSpPr>
          <p:nvPr/>
        </p:nvSpPr>
        <p:spPr>
          <a:xfrm>
            <a:off x="3532918" y="182852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>
                <a:solidFill>
                  <a:schemeClr val="tx1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39" name="Google Shape;180;p32">
            <a:extLst>
              <a:ext uri="{FF2B5EF4-FFF2-40B4-BE49-F238E27FC236}">
                <a16:creationId xmlns:a16="http://schemas.microsoft.com/office/drawing/2014/main" id="{21A7EF25-7BA4-FD81-1D0B-2C7140FCDB4B}"/>
              </a:ext>
            </a:extLst>
          </p:cNvPr>
          <p:cNvSpPr txBox="1">
            <a:spLocks/>
          </p:cNvSpPr>
          <p:nvPr/>
        </p:nvSpPr>
        <p:spPr>
          <a:xfrm>
            <a:off x="5153235" y="321196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>
                <a:solidFill>
                  <a:schemeClr val="tx1">
                    <a:lumMod val="90000"/>
                  </a:schemeClr>
                </a:solidFill>
              </a:rPr>
              <a:t>05</a:t>
            </a:r>
          </a:p>
        </p:txBody>
      </p:sp>
      <p:sp>
        <p:nvSpPr>
          <p:cNvPr id="41" name="Google Shape;182;p32">
            <a:extLst>
              <a:ext uri="{FF2B5EF4-FFF2-40B4-BE49-F238E27FC236}">
                <a16:creationId xmlns:a16="http://schemas.microsoft.com/office/drawing/2014/main" id="{AC234614-5524-CB98-CEAD-9A3A0C122466}"/>
              </a:ext>
            </a:extLst>
          </p:cNvPr>
          <p:cNvSpPr txBox="1">
            <a:spLocks/>
          </p:cNvSpPr>
          <p:nvPr/>
        </p:nvSpPr>
        <p:spPr>
          <a:xfrm>
            <a:off x="7277198" y="253855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>
                <a:solidFill>
                  <a:schemeClr val="tx1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43" name="Google Shape;183;p32">
            <a:extLst>
              <a:ext uri="{FF2B5EF4-FFF2-40B4-BE49-F238E27FC236}">
                <a16:creationId xmlns:a16="http://schemas.microsoft.com/office/drawing/2014/main" id="{BD6E1D36-BAD0-46C2-198D-C226F51B1B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7796" y="2337954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tx2">
                    <a:lumMod val="10000"/>
                    <a:lumOff val="90000"/>
                  </a:schemeClr>
                </a:solidFill>
              </a:rPr>
              <a:t>Интерактивни атласи с актуална информация</a:t>
            </a:r>
          </a:p>
        </p:txBody>
      </p:sp>
      <p:sp>
        <p:nvSpPr>
          <p:cNvPr id="45" name="Google Shape;184;p32">
            <a:extLst>
              <a:ext uri="{FF2B5EF4-FFF2-40B4-BE49-F238E27FC236}">
                <a16:creationId xmlns:a16="http://schemas.microsoft.com/office/drawing/2014/main" id="{6372DCC7-609E-5A97-0B64-A3E127F92B6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919079" y="2470188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>
                <a:solidFill>
                  <a:schemeClr val="tx2">
                    <a:lumMod val="10000"/>
                    <a:lumOff val="90000"/>
                  </a:schemeClr>
                </a:solidFill>
              </a:rPr>
              <a:t>Безплатни уроци</a:t>
            </a:r>
          </a:p>
        </p:txBody>
      </p:sp>
      <p:sp>
        <p:nvSpPr>
          <p:cNvPr id="47" name="Google Shape;186;p32">
            <a:extLst>
              <a:ext uri="{FF2B5EF4-FFF2-40B4-BE49-F238E27FC236}">
                <a16:creationId xmlns:a16="http://schemas.microsoft.com/office/drawing/2014/main" id="{EEAAF351-7C34-BF40-9C6B-ED877BED1838}"/>
              </a:ext>
            </a:extLst>
          </p:cNvPr>
          <p:cNvSpPr txBox="1">
            <a:spLocks/>
          </p:cNvSpPr>
          <p:nvPr/>
        </p:nvSpPr>
        <p:spPr>
          <a:xfrm>
            <a:off x="1454447" y="3578998"/>
            <a:ext cx="2796365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ru-RU" sz="1600">
                <a:solidFill>
                  <a:schemeClr val="tx2">
                    <a:lumMod val="10000"/>
                    <a:lumOff val="90000"/>
                  </a:schemeClr>
                </a:solidFill>
              </a:rPr>
              <a:t>Съвети какво всеки от нас може да направи, за да подобри глобалната ситуацията </a:t>
            </a:r>
          </a:p>
        </p:txBody>
      </p:sp>
      <p:sp>
        <p:nvSpPr>
          <p:cNvPr id="49" name="Google Shape;187;p32">
            <a:extLst>
              <a:ext uri="{FF2B5EF4-FFF2-40B4-BE49-F238E27FC236}">
                <a16:creationId xmlns:a16="http://schemas.microsoft.com/office/drawing/2014/main" id="{0F7ED700-2294-AD1A-7E5F-829327E79110}"/>
              </a:ext>
            </a:extLst>
          </p:cNvPr>
          <p:cNvSpPr txBox="1">
            <a:spLocks/>
          </p:cNvSpPr>
          <p:nvPr/>
        </p:nvSpPr>
        <p:spPr>
          <a:xfrm>
            <a:off x="4471374" y="370006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bg-BG" sz="1600">
                <a:solidFill>
                  <a:schemeClr val="tx2">
                    <a:lumMod val="10000"/>
                    <a:lumOff val="90000"/>
                  </a:schemeClr>
                </a:solidFill>
              </a:rPr>
              <a:t>Увлекателени и образователнини куизове</a:t>
            </a:r>
          </a:p>
        </p:txBody>
      </p:sp>
      <p:sp>
        <p:nvSpPr>
          <p:cNvPr id="51" name="Google Shape;188;p32">
            <a:extLst>
              <a:ext uri="{FF2B5EF4-FFF2-40B4-BE49-F238E27FC236}">
                <a16:creationId xmlns:a16="http://schemas.microsoft.com/office/drawing/2014/main" id="{E4C0D0B6-2952-CF46-2983-57ACE82E13F4}"/>
              </a:ext>
            </a:extLst>
          </p:cNvPr>
          <p:cNvSpPr txBox="1">
            <a:spLocks/>
          </p:cNvSpPr>
          <p:nvPr/>
        </p:nvSpPr>
        <p:spPr>
          <a:xfrm>
            <a:off x="6420026" y="3033023"/>
            <a:ext cx="2896644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ru-RU" sz="1600">
                <a:solidFill>
                  <a:schemeClr val="tx2">
                    <a:lumMod val="10000"/>
                    <a:lumOff val="90000"/>
                  </a:schemeClr>
                </a:solidFill>
              </a:rPr>
              <a:t>Предупредителни икони за настоящи проблеми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069E46-A52D-7EDD-A35F-58FB934D0A93}"/>
              </a:ext>
            </a:extLst>
          </p:cNvPr>
          <p:cNvSpPr/>
          <p:nvPr/>
        </p:nvSpPr>
        <p:spPr>
          <a:xfrm>
            <a:off x="750315" y="3249200"/>
            <a:ext cx="106940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300EB7-F1BD-20FA-FDF2-454E291DFFAD}"/>
              </a:ext>
            </a:extLst>
          </p:cNvPr>
          <p:cNvSpPr/>
          <p:nvPr/>
        </p:nvSpPr>
        <p:spPr>
          <a:xfrm>
            <a:off x="3650376" y="2858021"/>
            <a:ext cx="106940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000BEC-B99F-3CA2-E866-D51A593EC4D7}"/>
              </a:ext>
            </a:extLst>
          </p:cNvPr>
          <p:cNvSpPr/>
          <p:nvPr/>
        </p:nvSpPr>
        <p:spPr>
          <a:xfrm>
            <a:off x="5202671" y="4609648"/>
            <a:ext cx="106940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F9854-57C7-55F0-9CB2-A09982E76238}"/>
              </a:ext>
            </a:extLst>
          </p:cNvPr>
          <p:cNvSpPr/>
          <p:nvPr/>
        </p:nvSpPr>
        <p:spPr>
          <a:xfrm>
            <a:off x="7333645" y="3925677"/>
            <a:ext cx="106940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5E45A8-1B10-AECA-891C-4DF1FCB022BB}"/>
              </a:ext>
            </a:extLst>
          </p:cNvPr>
          <p:cNvSpPr/>
          <p:nvPr/>
        </p:nvSpPr>
        <p:spPr>
          <a:xfrm>
            <a:off x="2312808" y="4973093"/>
            <a:ext cx="106940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8620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  <p:bldP spid="35" grpId="0"/>
      <p:bldP spid="37" grpId="0"/>
      <p:bldP spid="39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4B71-B796-2982-ABB0-417ACF35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3" y="485822"/>
            <a:ext cx="7704000" cy="572700"/>
          </a:xfrm>
        </p:spPr>
        <p:txBody>
          <a:bodyPr/>
          <a:lstStyle/>
          <a:p>
            <a:r>
              <a:rPr lang="bg-BG" sz="4400" i="1"/>
              <a:t>Плюсове: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5E2CB4-7969-FB7B-5F68-511A5F46A2F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78766" y="1998628"/>
            <a:ext cx="4009040" cy="652800"/>
          </a:xfrm>
        </p:spPr>
        <p:txBody>
          <a:bodyPr/>
          <a:lstStyle/>
          <a:p>
            <a:r>
              <a:rPr lang="ru-RU"/>
              <a:t>     </a:t>
            </a:r>
            <a:r>
              <a:rPr lang="ru-RU">
                <a:latin typeface="Montserrat SemiBold" panose="00000700000000000000" pitchFamily="2" charset="-52"/>
              </a:rPr>
              <a:t>Постижимо въвеждане в образователната система</a:t>
            </a:r>
            <a:endParaRPr lang="bg-BG">
              <a:latin typeface="Montserrat SemiBold" panose="00000700000000000000" pitchFamily="2" charset="-52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AE9F3C-4EE3-AD2A-130B-0E5AD2A9073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78157" y="3382368"/>
            <a:ext cx="4276669" cy="652800"/>
          </a:xfrm>
        </p:spPr>
        <p:txBody>
          <a:bodyPr/>
          <a:lstStyle/>
          <a:p>
            <a:r>
              <a:rPr lang="ru-RU"/>
              <a:t>    </a:t>
            </a:r>
            <a:r>
              <a:rPr lang="ru-RU">
                <a:latin typeface="Montserrat SemiBold" panose="00000700000000000000" pitchFamily="2" charset="-52"/>
              </a:rPr>
              <a:t>По – дълбока ангажираност на учениците</a:t>
            </a:r>
            <a:endParaRPr lang="bg-BG">
              <a:latin typeface="Montserrat SemiBold" panose="00000700000000000000" pitchFamily="2" charset="-52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34800B7-AE03-343E-D8D1-CEA0B128945A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800581" y="1996660"/>
            <a:ext cx="4204489" cy="652800"/>
          </a:xfrm>
        </p:spPr>
        <p:txBody>
          <a:bodyPr/>
          <a:lstStyle/>
          <a:p>
            <a:r>
              <a:rPr lang="ru-RU"/>
              <a:t>    </a:t>
            </a:r>
            <a:r>
              <a:rPr lang="ru-RU">
                <a:latin typeface="Montserrat SemiBold" panose="00000700000000000000" pitchFamily="2" charset="-52"/>
              </a:rPr>
              <a:t>Не е нужно създаването на нов учебен предмет</a:t>
            </a:r>
            <a:endParaRPr lang="bg-BG">
              <a:latin typeface="Montserrat SemiBold" panose="00000700000000000000" pitchFamily="2" charset="-52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F8E9BFD-7D7D-12EC-5C4D-2958FDFD6A8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767451" y="3613502"/>
            <a:ext cx="4276668" cy="652800"/>
          </a:xfrm>
        </p:spPr>
        <p:txBody>
          <a:bodyPr/>
          <a:lstStyle/>
          <a:p>
            <a:r>
              <a:rPr lang="ru-RU">
                <a:latin typeface="Montserrat SemiBold" panose="00000700000000000000" pitchFamily="2" charset="-52"/>
              </a:rPr>
              <a:t>    Прави иновациите в науката достъпни и за обикновения човек </a:t>
            </a:r>
            <a:endParaRPr lang="bg-BG">
              <a:latin typeface="Montserrat SemiBold" panose="00000700000000000000" pitchFamily="2" charset="-52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71D5D0F-1168-95EA-2360-1DAE37D99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66" y="2061805"/>
            <a:ext cx="414293" cy="414293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393473E-51D9-32FD-268E-03E3DA42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65" y="3409887"/>
            <a:ext cx="414293" cy="41429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CFD3B299-F982-D590-6AA3-D88AD1F37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605" y="2061805"/>
            <a:ext cx="414293" cy="414293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20F90D1F-82BC-16AB-F948-81D326DF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451" y="3382368"/>
            <a:ext cx="414293" cy="414293"/>
          </a:xfrm>
          <a:prstGeom prst="rect">
            <a:avLst/>
          </a:prstGeom>
        </p:spPr>
      </p:pic>
      <p:cxnSp>
        <p:nvCxnSpPr>
          <p:cNvPr id="19" name="Google Shape;202;p34">
            <a:extLst>
              <a:ext uri="{FF2B5EF4-FFF2-40B4-BE49-F238E27FC236}">
                <a16:creationId xmlns:a16="http://schemas.microsoft.com/office/drawing/2014/main" id="{896AABDD-79AF-ECA8-3F3F-8045305100C6}"/>
              </a:ext>
            </a:extLst>
          </p:cNvPr>
          <p:cNvCxnSpPr/>
          <p:nvPr/>
        </p:nvCxnSpPr>
        <p:spPr>
          <a:xfrm rot="10800000">
            <a:off x="-95821" y="1240168"/>
            <a:ext cx="63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03;p34">
            <a:extLst>
              <a:ext uri="{FF2B5EF4-FFF2-40B4-BE49-F238E27FC236}">
                <a16:creationId xmlns:a16="http://schemas.microsoft.com/office/drawing/2014/main" id="{DFFBA493-A025-85C4-B0CD-6B99E89EB70C}"/>
              </a:ext>
            </a:extLst>
          </p:cNvPr>
          <p:cNvSpPr/>
          <p:nvPr/>
        </p:nvSpPr>
        <p:spPr>
          <a:xfrm>
            <a:off x="6233579" y="1034790"/>
            <a:ext cx="447600" cy="447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48FEF-9B6F-2565-8616-0C2B1D9A8123}"/>
              </a:ext>
            </a:extLst>
          </p:cNvPr>
          <p:cNvSpPr txBox="1"/>
          <p:nvPr/>
        </p:nvSpPr>
        <p:spPr>
          <a:xfrm>
            <a:off x="7191082" y="664331"/>
            <a:ext cx="15008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solidFill>
                  <a:srgbClr val="F7F7F7"/>
                </a:solidFill>
                <a:latin typeface="Montserrat"/>
              </a:rPr>
              <a:t>07</a:t>
            </a:r>
            <a:r>
              <a:rPr lang="en-US" sz="6000" dirty="0">
                <a:latin typeface="Montserrat"/>
                <a:ea typeface="Montserrat"/>
                <a:cs typeface="Montserrat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74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utual Cooperation Project Proposal by Slidesgo">
  <a:themeElements>
    <a:clrScheme name="Simple Light">
      <a:dk1>
        <a:srgbClr val="F7F7F7"/>
      </a:dk1>
      <a:lt1>
        <a:srgbClr val="0E2184"/>
      </a:lt1>
      <a:dk2>
        <a:srgbClr val="041765"/>
      </a:dk2>
      <a:lt2>
        <a:srgbClr val="000F4B"/>
      </a:lt2>
      <a:accent1>
        <a:srgbClr val="000B3A"/>
      </a:accent1>
      <a:accent2>
        <a:srgbClr val="00051C"/>
      </a:accent2>
      <a:accent3>
        <a:srgbClr val="103CFC"/>
      </a:accent3>
      <a:accent4>
        <a:srgbClr val="4467FD"/>
      </a:accent4>
      <a:accent5>
        <a:srgbClr val="6883FA"/>
      </a:accent5>
      <a:accent6>
        <a:srgbClr val="839AFA"/>
      </a:accent6>
      <a:hlink>
        <a:srgbClr val="F7F7F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Mutual Cooperation Project Proposal by Slidesgo</vt:lpstr>
      <vt:lpstr>AOS – Atlas for Oceans and Seas</vt:lpstr>
      <vt:lpstr>Запознайте се с отбора ни</vt:lpstr>
      <vt:lpstr>01</vt:lpstr>
      <vt:lpstr>Решението:</vt:lpstr>
      <vt:lpstr>Какво прави сателитът PACE?</vt:lpstr>
      <vt:lpstr>АОS и PACЕ сателитът:</vt:lpstr>
      <vt:lpstr>PowerPoint Presentation</vt:lpstr>
      <vt:lpstr>PowerPoint Presentation</vt:lpstr>
      <vt:lpstr>Плюсове: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98</cp:revision>
  <dcterms:modified xsi:type="dcterms:W3CDTF">2024-10-06T10:24:16Z</dcterms:modified>
</cp:coreProperties>
</file>